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72" r:id="rId4"/>
    <p:sldId id="271" r:id="rId5"/>
    <p:sldId id="260" r:id="rId6"/>
    <p:sldId id="257" r:id="rId7"/>
    <p:sldId id="282" r:id="rId8"/>
    <p:sldId id="275" r:id="rId9"/>
    <p:sldId id="273" r:id="rId10"/>
    <p:sldId id="269" r:id="rId11"/>
    <p:sldId id="281" r:id="rId12"/>
    <p:sldId id="270" r:id="rId13"/>
    <p:sldId id="283" r:id="rId14"/>
    <p:sldId id="279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3333CC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>
      <p:cViewPr>
        <p:scale>
          <a:sx n="100" d="100"/>
          <a:sy n="100" d="100"/>
        </p:scale>
        <p:origin x="-456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6541d46a5900t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ecb4031e37c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2914650"/>
            <a:ext cx="33147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0_89604_568ac41e_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844675"/>
            <a:ext cx="1300162" cy="136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A52617-F0F4-439D-A96B-6C4E1258B6C7}" type="datetimeFigureOut">
              <a:rPr lang="ru-RU"/>
              <a:pPr>
                <a:defRPr/>
              </a:pPr>
              <a:t>27.08.2024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CB3D61-3601-43EF-A35C-260E49A0BA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5948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0_a1a93_57fe433b_orig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636838"/>
            <a:ext cx="2309812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4db66d823c0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13" y="4219575"/>
            <a:ext cx="3151187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Группа 9"/>
          <p:cNvGrpSpPr>
            <a:grpSpLocks/>
          </p:cNvGrpSpPr>
          <p:nvPr/>
        </p:nvGrpSpPr>
        <p:grpSpPr bwMode="auto">
          <a:xfrm>
            <a:off x="1835150" y="5661025"/>
            <a:ext cx="7308850" cy="1196975"/>
            <a:chOff x="0" y="4793739"/>
            <a:chExt cx="9144000" cy="2064261"/>
          </a:xfrm>
        </p:grpSpPr>
        <p:pic>
          <p:nvPicPr>
            <p:cNvPr id="7" name="Рисунок 9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0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4"/>
          <p:cNvGrpSpPr>
            <a:grpSpLocks/>
          </p:cNvGrpSpPr>
          <p:nvPr/>
        </p:nvGrpSpPr>
        <p:grpSpPr bwMode="auto">
          <a:xfrm>
            <a:off x="0" y="5661025"/>
            <a:ext cx="7308850" cy="1196975"/>
            <a:chOff x="0" y="4793739"/>
            <a:chExt cx="9144000" cy="2064261"/>
          </a:xfrm>
        </p:grpSpPr>
        <p:pic>
          <p:nvPicPr>
            <p:cNvPr id="10" name="Рисунок 12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3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" name="Рисунок 14" descr="Рисунок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52963"/>
            <a:ext cx="147637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556792"/>
            <a:ext cx="8229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1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FFB1F-393A-497B-9553-163AE98DD8D1}" type="datetimeFigureOut">
              <a:rPr lang="ru-RU"/>
              <a:pPr>
                <a:defRPr/>
              </a:pPr>
              <a:t>27.08.2024</a:t>
            </a:fld>
            <a:endParaRPr lang="ru-RU"/>
          </a:p>
        </p:txBody>
      </p:sp>
      <p:sp>
        <p:nvSpPr>
          <p:cNvPr id="1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1E4896-0FFE-4833-AACA-D5C3B5CCAC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6407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baby3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2646363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551f743ee188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221163"/>
            <a:ext cx="296545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9"/>
          <p:cNvGrpSpPr>
            <a:grpSpLocks/>
          </p:cNvGrpSpPr>
          <p:nvPr/>
        </p:nvGrpSpPr>
        <p:grpSpPr bwMode="auto">
          <a:xfrm>
            <a:off x="1258888" y="6092825"/>
            <a:ext cx="7885112" cy="765175"/>
            <a:chOff x="1" y="5770398"/>
            <a:chExt cx="9143999" cy="1087602"/>
          </a:xfrm>
        </p:grpSpPr>
        <p:pic>
          <p:nvPicPr>
            <p:cNvPr id="6" name="Рисунок 9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11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Группа 12"/>
          <p:cNvGrpSpPr>
            <a:grpSpLocks/>
          </p:cNvGrpSpPr>
          <p:nvPr/>
        </p:nvGrpSpPr>
        <p:grpSpPr bwMode="auto">
          <a:xfrm>
            <a:off x="0" y="6092825"/>
            <a:ext cx="7885113" cy="765175"/>
            <a:chOff x="1" y="5770398"/>
            <a:chExt cx="9143999" cy="1087602"/>
          </a:xfrm>
        </p:grpSpPr>
        <p:pic>
          <p:nvPicPr>
            <p:cNvPr id="10" name="Рисунок 13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770398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4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5" descr="8bc5751b36aa55b03faa72cd4305b5eb_132968317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5770399"/>
              <a:ext cx="3851920" cy="1087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D88ED-19F4-40E5-BD4B-258C95C9C405}" type="datetimeFigureOut">
              <a:rPr lang="ru-RU"/>
              <a:pPr>
                <a:defRPr/>
              </a:pPr>
              <a:t>27.08.2024</a:t>
            </a:fld>
            <a:endParaRPr lang="ru-RU"/>
          </a:p>
        </p:txBody>
      </p:sp>
      <p:sp>
        <p:nvSpPr>
          <p:cNvPr id="1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E180BF-1A3A-4743-B754-BA61080B36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61403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b9c0b6dd666b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005263"/>
            <a:ext cx="2125663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Группа 9"/>
          <p:cNvGrpSpPr>
            <a:grpSpLocks/>
          </p:cNvGrpSpPr>
          <p:nvPr/>
        </p:nvGrpSpPr>
        <p:grpSpPr bwMode="auto">
          <a:xfrm>
            <a:off x="0" y="5778500"/>
            <a:ext cx="9144000" cy="1079500"/>
            <a:chOff x="0" y="5777880"/>
            <a:chExt cx="9144000" cy="1080120"/>
          </a:xfrm>
        </p:grpSpPr>
        <p:pic>
          <p:nvPicPr>
            <p:cNvPr id="4" name="Рисунок 8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511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Рисунок 9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Рисунок 10" descr="0_a01d9_415b13cb_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777880"/>
              <a:ext cx="432048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Рисунок 11" descr="386da46faaeb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313" y="3619500"/>
            <a:ext cx="255587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E7A82-31C1-4EF4-AE4E-D057956B9713}" type="datetimeFigureOut">
              <a:rPr lang="ru-RU"/>
              <a:pPr>
                <a:defRPr/>
              </a:pPr>
              <a:t>27.08.2024</a:t>
            </a:fld>
            <a:endParaRPr lang="ru-RU"/>
          </a:p>
        </p:txBody>
      </p:sp>
      <p:sp>
        <p:nvSpPr>
          <p:cNvPr id="9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8F5C36-A6C2-460B-9866-9DF08227B71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3174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42373f9d2983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860800"/>
            <a:ext cx="2987675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ec75d3390f5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83088"/>
            <a:ext cx="2166938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8"/>
          <p:cNvGrpSpPr>
            <a:grpSpLocks/>
          </p:cNvGrpSpPr>
          <p:nvPr/>
        </p:nvGrpSpPr>
        <p:grpSpPr bwMode="auto">
          <a:xfrm>
            <a:off x="1835150" y="5876925"/>
            <a:ext cx="7308850" cy="981075"/>
            <a:chOff x="0" y="4793739"/>
            <a:chExt cx="9144000" cy="2064261"/>
          </a:xfrm>
        </p:grpSpPr>
        <p:pic>
          <p:nvPicPr>
            <p:cNvPr id="6" name="Рисунок 9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Рисунок 10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Группа 11"/>
          <p:cNvGrpSpPr>
            <a:grpSpLocks/>
          </p:cNvGrpSpPr>
          <p:nvPr/>
        </p:nvGrpSpPr>
        <p:grpSpPr bwMode="auto">
          <a:xfrm>
            <a:off x="0" y="5876925"/>
            <a:ext cx="7308850" cy="981075"/>
            <a:chOff x="0" y="4793739"/>
            <a:chExt cx="9144000" cy="2064261"/>
          </a:xfrm>
        </p:grpSpPr>
        <p:pic>
          <p:nvPicPr>
            <p:cNvPr id="9" name="Рисунок 12" descr="0_fe7f9_3e19977b_orig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793739"/>
              <a:ext cx="5688632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13" descr="0_fe7f9_3e19977b_orig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076056" y="4793739"/>
              <a:ext cx="4067944" cy="20642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11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D81DE-D631-42A5-B553-A203B818DD4B}" type="datetimeFigureOut">
              <a:rPr lang="ru-RU"/>
              <a:pPr>
                <a:defRPr/>
              </a:pPr>
              <a:t>27.08.2024</a:t>
            </a:fld>
            <a:endParaRPr lang="ru-RU"/>
          </a:p>
        </p:txBody>
      </p:sp>
      <p:sp>
        <p:nvSpPr>
          <p:cNvPr id="12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B7D178-5098-4A37-A55E-3AAE15E898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595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7E063D-D59C-4701-8C42-1C24AD8883B8}" type="datetimeFigureOut">
              <a:rPr lang="ru-RU"/>
              <a:pPr>
                <a:defRPr/>
              </a:pPr>
              <a:t>27.08.2024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F89"/>
                </a:solidFill>
                <a:latin typeface="Times New Roman" panose="02020603050405020304" pitchFamily="18" charset="0"/>
              </a:defRPr>
            </a:lvl1pPr>
          </a:lstStyle>
          <a:p>
            <a:fld id="{6BB5B8B1-0DD1-497B-B5CE-051CE67F6F8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2.m4a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4" Type="http://schemas.openxmlformats.org/officeDocument/2006/relationships/audio" Target="../media/media2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1340768"/>
            <a:ext cx="5214053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n w="10541" cmpd="sng">
                  <a:solidFill>
                    <a:schemeClr val="accent5"/>
                  </a:solidFill>
                  <a:prstDash val="solid"/>
                </a:ln>
                <a:solidFill>
                  <a:schemeClr val="accent5"/>
                </a:solidFill>
                <a:latin typeface="+mn-lt"/>
                <a:cs typeface="+mn-cs"/>
              </a:rPr>
              <a:t> 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alt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"Детский сад общеразвивающего вида "</a:t>
            </a:r>
            <a:r>
              <a:rPr lang="ru-RU" altLang="ru-RU" sz="1400" b="1" dirty="0" err="1">
                <a:latin typeface="Times New Roman" pitchFamily="18" charset="0"/>
                <a:cs typeface="Times New Roman" pitchFamily="18" charset="0"/>
              </a:rPr>
              <a:t>Северяночка</a:t>
            </a: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>"</a:t>
            </a:r>
            <a:br>
              <a:rPr lang="ru-RU" altLang="ru-RU" sz="1400" b="1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400" b="1" dirty="0">
                <a:latin typeface="Times New Roman" pitchFamily="18" charset="0"/>
                <a:cs typeface="Times New Roman" pitchFamily="18" charset="0"/>
              </a:rPr>
            </a:br>
            <a:endParaRPr lang="ru-RU" sz="1400" b="1" dirty="0">
              <a:ln w="10541" cmpd="sng">
                <a:solidFill>
                  <a:schemeClr val="accent5"/>
                </a:solidFill>
                <a:prstDash val="solid"/>
              </a:ln>
              <a:solidFill>
                <a:schemeClr val="accent5"/>
              </a:solidFill>
              <a:latin typeface="+mn-lt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547813" y="3429000"/>
            <a:ext cx="4752975" cy="23034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ru-RU" sz="3200" dirty="0">
              <a:latin typeface="+mn-lt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512076" y="4580731"/>
            <a:ext cx="4572000" cy="60760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 dirty="0" smtClean="0">
                <a:solidFill>
                  <a:srgbClr val="002060"/>
                </a:solidFill>
                <a:latin typeface="+mn-lt"/>
              </a:rPr>
              <a:t>                   Воспитатели: Курганова А.С.</a:t>
            </a:r>
          </a:p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ru-RU" altLang="ru-RU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altLang="ru-RU" b="1" dirty="0" smtClean="0">
                <a:solidFill>
                  <a:srgbClr val="002060"/>
                </a:solidFill>
                <a:latin typeface="+mn-lt"/>
              </a:rPr>
              <a:t>                                            Кобелева А.А.</a:t>
            </a:r>
            <a:endParaRPr lang="ru-RU" dirty="0"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99677" y="2346551"/>
            <a:ext cx="69287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Отчет о проделанной работе</a:t>
            </a:r>
          </a:p>
          <a:p>
            <a:pPr algn="ctr"/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за летний оздоровительный период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2024 </a:t>
            </a:r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г.</a:t>
            </a:r>
          </a:p>
          <a:p>
            <a:pPr algn="ctr"/>
            <a:r>
              <a:rPr lang="ru-RU" sz="2000" b="1" i="1" dirty="0">
                <a:solidFill>
                  <a:schemeClr val="accent5">
                    <a:lumMod val="75000"/>
                  </a:schemeClr>
                </a:solidFill>
                <a:latin typeface="+mn-lt"/>
              </a:rPr>
              <a:t>в </a:t>
            </a:r>
            <a:r>
              <a:rPr lang="ru-RU" sz="2000" b="1" i="1" dirty="0" smtClean="0">
                <a:solidFill>
                  <a:schemeClr val="accent5">
                    <a:lumMod val="75000"/>
                  </a:schemeClr>
                </a:solidFill>
                <a:latin typeface="+mn-lt"/>
              </a:rPr>
              <a:t>старшей группе .</a:t>
            </a:r>
            <a:endParaRPr lang="ru-RU" sz="2000" b="1" i="1" dirty="0">
              <a:solidFill>
                <a:schemeClr val="accent5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5" name="62FFFD44-F832-46CD-90B8-25FDC0812CE7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B70A4B08-7E03-40D1-9AC8-51D28100B8BA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muzyka-bez-slov-krasivaya-melodiy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977741" y="45091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70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60" y="30689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b="1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67367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PTSans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PTSans"/>
              </a:rPr>
              <a:t>                             «Здравствуй</a:t>
            </a:r>
            <a:r>
              <a:rPr lang="ru-RU" b="1" i="1" dirty="0">
                <a:solidFill>
                  <a:srgbClr val="FF0000"/>
                </a:solidFill>
                <a:latin typeface="PTSans"/>
              </a:rPr>
              <a:t>, солнечное лето!»</a:t>
            </a:r>
            <a:endParaRPr lang="ru-RU" i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Users\Anna\Desktop\ЛЕТО 2024 садик\IMG_20240618_1720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060340" cy="330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564160" y="32213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b="1" dirty="0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6147" name="Picture 3" descr="C:\Users\Anna\Desktop\ЛЕТО 2024 садик\IMG_20240701_2113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8045" y="728142"/>
            <a:ext cx="3128331" cy="326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nna\Desktop\ЛЕТО 2024 садик\IMG_20240701_2112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18636"/>
            <a:ext cx="3583870" cy="194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34944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11760" y="30689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b="1" dirty="0">
              <a:solidFill>
                <a:srgbClr val="002060"/>
              </a:solidFill>
              <a:latin typeface="Helvetica Neue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167367"/>
            <a:ext cx="6264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PTSans"/>
              </a:rPr>
              <a:t> </a:t>
            </a:r>
            <a:r>
              <a:rPr lang="ru-RU" b="1" i="1" dirty="0" smtClean="0">
                <a:solidFill>
                  <a:srgbClr val="FF0000"/>
                </a:solidFill>
                <a:latin typeface="PTSans"/>
              </a:rPr>
              <a:t>                             «Здравствуй</a:t>
            </a:r>
            <a:r>
              <a:rPr lang="ru-RU" b="1" i="1" dirty="0">
                <a:solidFill>
                  <a:srgbClr val="FF0000"/>
                </a:solidFill>
                <a:latin typeface="PTSans"/>
              </a:rPr>
              <a:t>, солнечное лето!»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64160" y="32213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ru-RU" b="1" dirty="0">
              <a:solidFill>
                <a:srgbClr val="002060"/>
              </a:solidFill>
              <a:latin typeface="Helvetica Neue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28854" y="-10828583"/>
            <a:ext cx="27523058" cy="1548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Anna\Desktop\20240820_1607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1" y="908720"/>
            <a:ext cx="3372595" cy="347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Anna\Desktop\20240820_1540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27984" y="980728"/>
            <a:ext cx="4320480" cy="292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Anna\Desktop\Screenshot_20240820_162658_Galler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160" y="4509120"/>
            <a:ext cx="3375992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38202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 «Моя </a:t>
            </a:r>
            <a:r>
              <a:rPr lang="ru-RU" b="1" dirty="0">
                <a:solidFill>
                  <a:srgbClr val="FF0000"/>
                </a:solidFill>
                <a:latin typeface="+mn-lt"/>
              </a:rPr>
              <a:t>Родина-Россия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60620"/>
            <a:ext cx="3312368" cy="2567738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C:\Users\Anna\Desktop\Screenshot_20240823_120920_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07104"/>
            <a:ext cx="4536504" cy="2473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nna\Desktop\Screenshot_20240823_120911_O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668" y="859107"/>
            <a:ext cx="3603395" cy="25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78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404664"/>
            <a:ext cx="87849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+mn-lt"/>
              </a:rPr>
              <a:t> «Моя </a:t>
            </a:r>
            <a:r>
              <a:rPr lang="ru-RU" b="1" dirty="0">
                <a:solidFill>
                  <a:srgbClr val="FF0000"/>
                </a:solidFill>
                <a:latin typeface="+mn-lt"/>
              </a:rPr>
              <a:t>Родина-Россия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»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42" name="Picture 2" descr="C:\Users\Anna\Desktop\Screenshot_20240823_120824_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3456384" cy="284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Anna\Desktop\20240826_1538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99991" y="1052736"/>
            <a:ext cx="3744416" cy="284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nna\Desktop\20240823_0921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077072"/>
            <a:ext cx="2806564" cy="1883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81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63688" y="116632"/>
            <a:ext cx="6876256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FF0000"/>
                </a:solidFill>
                <a:latin typeface="Helvetica Neue"/>
              </a:rPr>
              <a:t>    </a:t>
            </a:r>
            <a:r>
              <a:rPr lang="ru-RU" sz="2000" b="1" i="1" dirty="0" smtClean="0">
                <a:solidFill>
                  <a:srgbClr val="FF0000"/>
                </a:solidFill>
                <a:latin typeface="+mn-lt"/>
              </a:rPr>
              <a:t>Почему для всех ребят лета не хватает?</a:t>
            </a:r>
          </a:p>
          <a:p>
            <a:pPr algn="just"/>
            <a:r>
              <a:rPr lang="ru-RU" sz="2000" b="1" i="1" dirty="0" smtClean="0">
                <a:solidFill>
                  <a:srgbClr val="FF0000"/>
                </a:solidFill>
                <a:latin typeface="+mn-lt"/>
              </a:rPr>
              <a:t>—Лето, словно шоколад, очень быстро тает!</a:t>
            </a:r>
          </a:p>
          <a:p>
            <a:pPr algn="just"/>
            <a:endParaRPr lang="ru-RU" b="1" dirty="0">
              <a:solidFill>
                <a:srgbClr val="FF0000"/>
              </a:solidFill>
              <a:latin typeface="Helvetica Neue"/>
            </a:endParaRPr>
          </a:p>
        </p:txBody>
      </p:sp>
      <p:pic>
        <p:nvPicPr>
          <p:cNvPr id="11267" name="Picture 3" descr="C:\Users\Anna\Desktop\ЛЕТО 2024 садик\IMG_20240621_132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033316"/>
            <a:ext cx="5328592" cy="412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78853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95288" y="692150"/>
            <a:ext cx="84248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291" y="116632"/>
            <a:ext cx="7704856" cy="4525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работы: </a:t>
            </a:r>
            <a:r>
              <a:rPr lang="ru-RU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сохранение и укрепление психического и физического здоровья детей с учетом индивидуальных способностей в летний период</a:t>
            </a:r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летней оздоровительной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работы: </a:t>
            </a:r>
            <a:endParaRPr lang="ru-RU" sz="28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Создать условия, обеспечивающие охрану жизни и здоровья детей, предупреждение заболеваемости и травматизма.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Реализовать систему мероприятий, направленных на оздоровление и физическое развитие детей, их нравственное воспитание, развитие любознательности и познавательной активности, формирование культурно – гигиенических и трудовых навыков.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Осуществить педагогическое и санитарное просвещение родителей по вопросам воспитания и оздоровления детей в летний период.</a:t>
            </a: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352928" cy="450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в летний период проводилась по направлениям: </a:t>
            </a:r>
            <a:endParaRPr lang="ru-RU" sz="2800" b="1" i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Воспитательно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образовательная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оздоровительная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endParaRPr lang="ru-RU" b="1" dirty="0" smtClean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родителями. </a:t>
            </a: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Вся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работа в летний период была построена в соответствии с утвержденным планом работы ДОУ на летний период и режимом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работы.</a:t>
            </a:r>
          </a:p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Весь 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период бодрствования, кроме сна, проводили на свежем воздухе, время проведения прогулок в летний период увеличилось. В связи с этим повышается двигательная активность детей за счет организации различных видов деятельности на участке - зарядка, спортивные и подвижные игры, развлечения, организация игровой, трудовой, экспериментальной деятельности детей.</a:t>
            </a:r>
            <a:endParaRPr lang="ru-R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7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188640" y="283765"/>
            <a:ext cx="8424862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dirty="0">
              <a:solidFill>
                <a:schemeClr val="tx2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5292" y="875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  <a:latin typeface="+mn-lt"/>
              </a:rPr>
              <a:t/>
            </a:r>
            <a:br>
              <a:rPr lang="ru-RU" b="1" i="1" dirty="0">
                <a:solidFill>
                  <a:srgbClr val="FF0000"/>
                </a:solidFill>
                <a:latin typeface="+mn-lt"/>
              </a:rPr>
            </a:br>
            <a:r>
              <a:rPr lang="ru-RU" i="1" dirty="0">
                <a:solidFill>
                  <a:srgbClr val="FF0000"/>
                </a:solidFill>
                <a:latin typeface="+mn-lt"/>
              </a:rPr>
              <a:t/>
            </a:r>
            <a:br>
              <a:rPr lang="ru-RU" i="1" dirty="0">
                <a:solidFill>
                  <a:srgbClr val="FF0000"/>
                </a:solidFill>
                <a:latin typeface="+mn-lt"/>
              </a:rPr>
            </a:br>
            <a:endParaRPr lang="ru-RU" i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633"/>
            <a:ext cx="3398676" cy="250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nna\Desktop\ЛЕТО 2024 садик\IMG_20240618_1607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2939"/>
            <a:ext cx="4209650" cy="2411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nna\Desktop\ЛЕТО 2024 садик\IMG_20240702_1628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96952"/>
            <a:ext cx="361469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nna\Desktop\ЛЕТО 2024 садик\IMG_20240702_16263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755" y="2996952"/>
            <a:ext cx="405373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4328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116632"/>
            <a:ext cx="20882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FF0000"/>
                </a:solidFill>
                <a:latin typeface="+mn-lt"/>
              </a:rPr>
              <a:t>Я рисую лето –</a:t>
            </a:r>
            <a:br>
              <a:rPr lang="ru-RU" sz="1600" b="1" i="1" dirty="0">
                <a:solidFill>
                  <a:srgbClr val="FF0000"/>
                </a:solidFill>
                <a:latin typeface="+mn-lt"/>
              </a:rPr>
            </a:br>
            <a:r>
              <a:rPr lang="ru-RU" sz="1600" b="1" i="1" dirty="0">
                <a:solidFill>
                  <a:srgbClr val="FF0000"/>
                </a:solidFill>
                <a:latin typeface="+mn-lt"/>
              </a:rPr>
              <a:t>А какого цвета?</a:t>
            </a:r>
            <a:br>
              <a:rPr lang="ru-RU" sz="1600" b="1" i="1" dirty="0">
                <a:solidFill>
                  <a:srgbClr val="FF0000"/>
                </a:solidFill>
                <a:latin typeface="+mn-lt"/>
              </a:rPr>
            </a:br>
            <a:r>
              <a:rPr lang="ru-RU" sz="1600" b="1" i="1" dirty="0">
                <a:solidFill>
                  <a:srgbClr val="FF0000"/>
                </a:solidFill>
                <a:latin typeface="+mn-lt"/>
              </a:rPr>
              <a:t>Красной краской –</a:t>
            </a:r>
            <a:br>
              <a:rPr lang="ru-RU" sz="1600" b="1" i="1" dirty="0">
                <a:solidFill>
                  <a:srgbClr val="FF0000"/>
                </a:solidFill>
                <a:latin typeface="+mn-lt"/>
              </a:rPr>
            </a:br>
            <a:r>
              <a:rPr lang="ru-RU" sz="1600" b="1" i="1" dirty="0">
                <a:solidFill>
                  <a:srgbClr val="FF0000"/>
                </a:solidFill>
                <a:latin typeface="+mn-lt"/>
              </a:rPr>
              <a:t>Солнце,</a:t>
            </a:r>
            <a:br>
              <a:rPr lang="ru-RU" sz="1600" b="1" i="1" dirty="0">
                <a:solidFill>
                  <a:srgbClr val="FF0000"/>
                </a:solidFill>
                <a:latin typeface="+mn-lt"/>
              </a:rPr>
            </a:br>
            <a:r>
              <a:rPr lang="ru-RU" sz="1600" b="1" i="1" dirty="0">
                <a:solidFill>
                  <a:srgbClr val="FF0000"/>
                </a:solidFill>
                <a:latin typeface="+mn-lt"/>
              </a:rPr>
              <a:t>На газонах розы,</a:t>
            </a:r>
            <a:br>
              <a:rPr lang="ru-RU" sz="1600" b="1" i="1" dirty="0">
                <a:solidFill>
                  <a:srgbClr val="FF0000"/>
                </a:solidFill>
                <a:latin typeface="+mn-lt"/>
              </a:rPr>
            </a:br>
            <a:r>
              <a:rPr lang="ru-RU" sz="1600" b="1" i="1" dirty="0">
                <a:solidFill>
                  <a:srgbClr val="FF0000"/>
                </a:solidFill>
                <a:latin typeface="+mn-lt"/>
              </a:rPr>
              <a:t>А зеленой – поле,</a:t>
            </a:r>
            <a:br>
              <a:rPr lang="ru-RU" sz="1600" b="1" i="1" dirty="0">
                <a:solidFill>
                  <a:srgbClr val="FF0000"/>
                </a:solidFill>
                <a:latin typeface="+mn-lt"/>
              </a:rPr>
            </a:br>
            <a:r>
              <a:rPr lang="ru-RU" sz="1600" b="1" i="1" dirty="0">
                <a:solidFill>
                  <a:srgbClr val="FF0000"/>
                </a:solidFill>
                <a:latin typeface="+mn-lt"/>
              </a:rPr>
              <a:t>На лугах покосы.</a:t>
            </a:r>
            <a:br>
              <a:rPr lang="ru-RU" sz="1600" b="1" i="1" dirty="0">
                <a:solidFill>
                  <a:srgbClr val="FF0000"/>
                </a:solidFill>
                <a:latin typeface="+mn-lt"/>
              </a:rPr>
            </a:br>
            <a:r>
              <a:rPr lang="ru-RU" sz="1600" b="1" i="1" dirty="0">
                <a:solidFill>
                  <a:srgbClr val="FF0000"/>
                </a:solidFill>
                <a:latin typeface="+mn-lt"/>
              </a:rPr>
              <a:t>Синей краской – небо</a:t>
            </a:r>
            <a:br>
              <a:rPr lang="ru-RU" sz="1600" b="1" i="1" dirty="0">
                <a:solidFill>
                  <a:srgbClr val="FF0000"/>
                </a:solidFill>
                <a:latin typeface="+mn-lt"/>
              </a:rPr>
            </a:br>
            <a:r>
              <a:rPr lang="ru-RU" sz="1600" b="1" i="1" dirty="0">
                <a:solidFill>
                  <a:srgbClr val="FF0000"/>
                </a:solidFill>
                <a:latin typeface="+mn-lt"/>
              </a:rPr>
              <a:t>И ручей певучий.</a:t>
            </a:r>
            <a:br>
              <a:rPr lang="ru-RU" sz="1600" b="1" i="1" dirty="0">
                <a:solidFill>
                  <a:srgbClr val="FF0000"/>
                </a:solidFill>
                <a:latin typeface="+mn-lt"/>
              </a:rPr>
            </a:br>
            <a:r>
              <a:rPr lang="ru-RU" sz="1600" b="1" i="1" dirty="0">
                <a:solidFill>
                  <a:srgbClr val="FF0000"/>
                </a:solidFill>
                <a:latin typeface="+mn-lt"/>
              </a:rPr>
              <a:t>А какую краску</a:t>
            </a:r>
            <a:br>
              <a:rPr lang="ru-RU" sz="1600" b="1" i="1" dirty="0">
                <a:solidFill>
                  <a:srgbClr val="FF0000"/>
                </a:solidFill>
                <a:latin typeface="+mn-lt"/>
              </a:rPr>
            </a:br>
            <a:r>
              <a:rPr lang="ru-RU" sz="1600" b="1" i="1" dirty="0">
                <a:solidFill>
                  <a:srgbClr val="FF0000"/>
                </a:solidFill>
                <a:latin typeface="+mn-lt"/>
              </a:rPr>
              <a:t>Я оставлю туче?</a:t>
            </a:r>
            <a:br>
              <a:rPr lang="ru-RU" sz="1600" b="1" i="1" dirty="0">
                <a:solidFill>
                  <a:srgbClr val="FF0000"/>
                </a:solidFill>
                <a:latin typeface="+mn-lt"/>
              </a:rPr>
            </a:br>
            <a:r>
              <a:rPr lang="ru-RU" sz="1600" b="1" i="1" dirty="0">
                <a:solidFill>
                  <a:srgbClr val="FF0000"/>
                </a:solidFill>
                <a:latin typeface="+mn-lt"/>
              </a:rPr>
              <a:t>Я рисую лето –</a:t>
            </a:r>
            <a:br>
              <a:rPr lang="ru-RU" sz="1600" b="1" i="1" dirty="0">
                <a:solidFill>
                  <a:srgbClr val="FF0000"/>
                </a:solidFill>
                <a:latin typeface="+mn-lt"/>
              </a:rPr>
            </a:br>
            <a:r>
              <a:rPr lang="ru-RU" sz="1600" b="1" i="1" dirty="0">
                <a:solidFill>
                  <a:srgbClr val="FF0000"/>
                </a:solidFill>
                <a:latin typeface="+mn-lt"/>
              </a:rPr>
              <a:t>Очень трудно это...</a:t>
            </a:r>
            <a:br>
              <a:rPr lang="ru-RU" sz="1600" b="1" i="1" dirty="0">
                <a:solidFill>
                  <a:srgbClr val="FF0000"/>
                </a:solidFill>
                <a:latin typeface="+mn-lt"/>
              </a:rPr>
            </a:br>
            <a:endParaRPr lang="ru-RU" sz="1600" b="1" i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53763" y="341542"/>
            <a:ext cx="2232248" cy="20793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Picture 2" descr="C:\Users\Anna\Desktop\ЛЕТО 2024 садик\IMG_20240624_21322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125" y="548680"/>
            <a:ext cx="2834454" cy="253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Anna\Desktop\ЛЕТО 2024 садик\IMG_20240709_1041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48680"/>
            <a:ext cx="2969181" cy="253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nna\Desktop\ЛЕТО 2024 садик\IMG_20240613_1042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902284"/>
            <a:ext cx="3794848" cy="247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nna\Desktop\ЛЕТО 2024 садик\IMG_20240624_213146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02283"/>
            <a:ext cx="2164297" cy="2506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9054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+mn-lt"/>
              </a:rPr>
              <a:t>ЛЕТО НАШЕ КРАСНОЕ — </a:t>
            </a:r>
            <a:endParaRPr lang="ru-RU" b="1" i="1" dirty="0" smtClean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+mn-lt"/>
              </a:rPr>
              <a:t>ЛЕТО </a:t>
            </a:r>
            <a:r>
              <a:rPr lang="ru-RU" b="1" i="1" dirty="0">
                <a:solidFill>
                  <a:srgbClr val="FF0000"/>
                </a:solidFill>
                <a:latin typeface="+mn-lt"/>
              </a:rPr>
              <a:t>БЕЗОПАСНОЕ!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980728"/>
            <a:ext cx="7848872" cy="11054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Проводилась работа по предупреждению бытового и дорожного травматизма, противопожарной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безопасности, терроризму.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1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Anna\Desktop\ЛЕТО 2024 садик\IMG_20240625_0911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3360" y="1844824"/>
            <a:ext cx="4289493" cy="19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nna\Desktop\ЛЕТО 2024 садик\IMG_20240625_0956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2930879" cy="1981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nna\Desktop\ЛЕТО 2024 садик\IMG_20240625_10011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93096"/>
            <a:ext cx="3864279" cy="178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90540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solidFill>
                  <a:srgbClr val="FF0000"/>
                </a:solidFill>
                <a:latin typeface="+mn-lt"/>
              </a:rPr>
              <a:t>ЛЕТО НАШЕ КРАСНОЕ — </a:t>
            </a:r>
            <a:endParaRPr lang="ru-RU" b="1" i="1" dirty="0" smtClean="0">
              <a:solidFill>
                <a:srgbClr val="FF0000"/>
              </a:solidFill>
              <a:latin typeface="+mn-lt"/>
            </a:endParaRPr>
          </a:p>
          <a:p>
            <a:pPr algn="ctr"/>
            <a:r>
              <a:rPr lang="ru-RU" b="1" i="1" dirty="0" smtClean="0">
                <a:solidFill>
                  <a:srgbClr val="FF0000"/>
                </a:solidFill>
                <a:latin typeface="+mn-lt"/>
              </a:rPr>
              <a:t>ЛЕТО </a:t>
            </a:r>
            <a:r>
              <a:rPr lang="ru-RU" b="1" i="1" dirty="0">
                <a:solidFill>
                  <a:srgbClr val="FF0000"/>
                </a:solidFill>
                <a:latin typeface="+mn-lt"/>
              </a:rPr>
              <a:t>БЕЗОПАСНОЕ!</a:t>
            </a:r>
          </a:p>
        </p:txBody>
      </p:sp>
      <p:pic>
        <p:nvPicPr>
          <p:cNvPr id="9218" name="Picture 2" descr="C:\Users\Anna\Desktop\Screenshot_20240627_222339_O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90" y="951828"/>
            <a:ext cx="3024336" cy="362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Anna\Desktop\Screenshot_20240627_222327_O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922509"/>
            <a:ext cx="3106828" cy="365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199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116632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</a:rPr>
              <a:t>Неделя  «Моя Семья»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9828584" y="1268760"/>
            <a:ext cx="236712" cy="4525963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" name="Picture 2" descr="C:\Users\Anna\Desktop\ЛЕТО 2024 садик\IMG_20240709_0852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68" y="692696"/>
            <a:ext cx="3168352" cy="334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Anna\Desktop\ЛЕТО 2024 садик\IMG_20240709_0901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701849"/>
            <a:ext cx="3240360" cy="3339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Anna\Desktop\ЛЕТО 2024 садик\IMG_20240625_0909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840" y="4437112"/>
            <a:ext cx="4248472" cy="196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67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108520" y="116632"/>
            <a:ext cx="9073008" cy="8248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«Спорт и я – верные друзья»</a:t>
            </a:r>
            <a:endParaRPr lang="ru-RU" sz="2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Anna\Desktop\ЛЕТО 2024 садик\IMG_20240613_1011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3672408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nna\Desktop\ЛЕТО 2024 садик\IMG_20240627_1121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03748" y="3356992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nna\Desktop\ЛЕТО 2024 садик\IMG-20240619-WA00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73068"/>
            <a:ext cx="2880320" cy="239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2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43335_shk</Template>
  <TotalTime>572</TotalTime>
  <Words>307</Words>
  <Application>Microsoft Office PowerPoint</Application>
  <PresentationFormat>Экран (4:3)</PresentationFormat>
  <Paragraphs>34</Paragraphs>
  <Slides>14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Win8</dc:creator>
  <cp:lastModifiedBy>Anna</cp:lastModifiedBy>
  <cp:revision>63</cp:revision>
  <dcterms:created xsi:type="dcterms:W3CDTF">2016-08-02T15:51:44Z</dcterms:created>
  <dcterms:modified xsi:type="dcterms:W3CDTF">2024-08-27T16:04:40Z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2604882</vt:lpwstr>
  </property>
  <property fmtid="{D5CDD505-2E9C-101B-9397-08002B2CF9AE}" pid="3" name="NXPowerLiteSettings">
    <vt:lpwstr>C7000400038000</vt:lpwstr>
  </property>
  <property fmtid="{D5CDD505-2E9C-101B-9397-08002B2CF9AE}" pid="4" name="NXPowerLiteVersion">
    <vt:lpwstr>S9.0.3</vt:lpwstr>
  </property>
</Properties>
</file>